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816124-2CF7-40D2-8215-FDEF3A5F08A3}" type="datetimeFigureOut">
              <a:rPr lang="en-US" smtClean="0"/>
              <a:t>4/5/2021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2E3F4-1B2D-4840-B646-8467C1E92EA9}" type="slidenum">
              <a:rPr lang="en-US" smtClean="0"/>
              <a:t>‹#›</a:t>
            </a:fld>
            <a:endParaRPr lang="en-US"/>
          </a:p>
        </p:txBody>
      </p:sp>
    </p:spTree>
    <p:extLst>
      <p:ext uri="{BB962C8B-B14F-4D97-AF65-F5344CB8AC3E}">
        <p14:creationId xmlns:p14="http://schemas.microsoft.com/office/powerpoint/2010/main" val="3833402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C625D-EBF8-DD4B-A6F2-C92534EE5A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574303-55B8-F94F-A00A-44B9C5BB8B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78A34F-496F-6E49-BD99-017B4D45C748}"/>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92654585-90CF-3041-B842-E488E31B4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7B908-1092-D143-8C55-B33D8E62CE39}"/>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10" name="Picture 9" descr="A picture containing bridge, water&#10;&#10;Description automatically generated">
            <a:extLst>
              <a:ext uri="{FF2B5EF4-FFF2-40B4-BE49-F238E27FC236}">
                <a16:creationId xmlns:a16="http://schemas.microsoft.com/office/drawing/2014/main" id="{2EB41D31-3A5E-9346-B2D6-6F5E4E62AA9C}"/>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46160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4D9C3-848A-5F42-A7D1-880762ADF1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0D345A-1662-7646-8D76-16F3E28FE9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AB69E-B609-A047-B80D-D1D9151D0938}"/>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E4482C24-F64E-7A46-B9FD-96D38FAF9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9A7C0F-8921-9546-BCE4-DF7E628B4596}"/>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8" name="Picture 7" descr="A picture containing bridge&#10;&#10;Description automatically generated">
            <a:extLst>
              <a:ext uri="{FF2B5EF4-FFF2-40B4-BE49-F238E27FC236}">
                <a16:creationId xmlns:a16="http://schemas.microsoft.com/office/drawing/2014/main" id="{C9330996-7DF0-2045-BB18-6044C6849844}"/>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2686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251D40-1766-BE41-87E3-A0D7E87644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6CBDA9-8BE6-C344-A4EA-B6E4451460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5DEFD7-7740-AB48-B963-072AA313046C}"/>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A5E82F33-5F3C-3C45-90A0-45F02E008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63781-62E5-2045-9DAE-0A8ACA3BFA79}"/>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8" name="Picture 7" descr="A picture containing bridge&#10;&#10;Description automatically generated">
            <a:extLst>
              <a:ext uri="{FF2B5EF4-FFF2-40B4-BE49-F238E27FC236}">
                <a16:creationId xmlns:a16="http://schemas.microsoft.com/office/drawing/2014/main" id="{6E3DF735-0814-3249-AFC2-6E29DE8F30CF}"/>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6474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F63DC-BC9B-2A4C-AEE5-B9DB2F1B9C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06D4DF-FA4E-0F49-90E5-B7424FD511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F111B8-F1F2-C94D-9E8A-0E92BD016B9B}"/>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549D546D-585D-3C45-A16C-28C8455E8D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17A3C8-F912-DB4C-BAA0-477DD4E91826}"/>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8" name="Picture 7" descr="A picture containing bridge&#10;&#10;Description automatically generated">
            <a:extLst>
              <a:ext uri="{FF2B5EF4-FFF2-40B4-BE49-F238E27FC236}">
                <a16:creationId xmlns:a16="http://schemas.microsoft.com/office/drawing/2014/main" id="{696FECE2-F392-3B42-A778-65E8A04B5EFA}"/>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4353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BE621-628F-E246-A1CF-F2F93E544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CBBBEF-AF6E-9643-A66F-EBE59EAE27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831880-BE37-4D46-825E-B9964754C49F}"/>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DEF35FB2-9792-3843-ABE1-5C1437E2B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857AB-C9D5-BD4B-A9C9-C28B3ED805DE}"/>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8" name="Picture 7" descr="A picture containing bridge&#10;&#10;Description automatically generated">
            <a:extLst>
              <a:ext uri="{FF2B5EF4-FFF2-40B4-BE49-F238E27FC236}">
                <a16:creationId xmlns:a16="http://schemas.microsoft.com/office/drawing/2014/main" id="{C041B78D-9892-4142-B7B8-22870A52CC83}"/>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2909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37454-F3E2-8F4B-9915-77AF393FCD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1FC6CB-39DA-F746-A6F2-52E1845C80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0ED7E8-F0B2-EF48-BA1A-E90F12D75F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D26B8E-EA6C-D644-9F9B-8DF8F798E636}"/>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6" name="Footer Placeholder 5">
            <a:extLst>
              <a:ext uri="{FF2B5EF4-FFF2-40B4-BE49-F238E27FC236}">
                <a16:creationId xmlns:a16="http://schemas.microsoft.com/office/drawing/2014/main" id="{CDB235F4-2E52-E449-B393-FDCD33458F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CE0A77-BCB7-7642-9286-F44E8112A064}"/>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9" name="Picture 8" descr="A picture containing bridge&#10;&#10;Description automatically generated">
            <a:extLst>
              <a:ext uri="{FF2B5EF4-FFF2-40B4-BE49-F238E27FC236}">
                <a16:creationId xmlns:a16="http://schemas.microsoft.com/office/drawing/2014/main" id="{FB49120A-824C-7B44-A8FB-5DF076D1735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31020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CEEF7-8A2E-F84A-86E0-0C9C9F56AD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C783F8-ED15-244F-88A4-1D12C060CC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A74833-C232-7E4F-9B49-D8CA079E0F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9F6180-544E-6742-BC70-10A2748EEA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A7EFCD-944A-F94E-8563-40B3BA2398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07C3AA-E879-294D-87C6-BB316EA40092}"/>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8" name="Footer Placeholder 7">
            <a:extLst>
              <a:ext uri="{FF2B5EF4-FFF2-40B4-BE49-F238E27FC236}">
                <a16:creationId xmlns:a16="http://schemas.microsoft.com/office/drawing/2014/main" id="{47270254-932F-3041-ABAC-8722EC288A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CA52B3-7939-644C-AD58-466E721D3A43}"/>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11" name="Picture 10" descr="A picture containing bridge&#10;&#10;Description automatically generated">
            <a:extLst>
              <a:ext uri="{FF2B5EF4-FFF2-40B4-BE49-F238E27FC236}">
                <a16:creationId xmlns:a16="http://schemas.microsoft.com/office/drawing/2014/main" id="{530C2D91-E4FA-3E44-A4B9-776D7AE3B19D}"/>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64866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243C7-B24C-6342-8D4D-8FDC6AF0C8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CEB14B-6A2B-3D44-82D1-408C9740ABAD}"/>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4" name="Footer Placeholder 3">
            <a:extLst>
              <a:ext uri="{FF2B5EF4-FFF2-40B4-BE49-F238E27FC236}">
                <a16:creationId xmlns:a16="http://schemas.microsoft.com/office/drawing/2014/main" id="{4D27FD93-1751-3E43-987E-A922DE610A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8830BE-AD32-8B45-B406-D57987B813B6}"/>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7" name="Picture 6" descr="A picture containing bridge&#10;&#10;Description automatically generated">
            <a:extLst>
              <a:ext uri="{FF2B5EF4-FFF2-40B4-BE49-F238E27FC236}">
                <a16:creationId xmlns:a16="http://schemas.microsoft.com/office/drawing/2014/main" id="{E9EAAF6F-8CF6-B94B-868E-7EF8F1EC0F4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3122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B1CC7A-48E6-0E42-BD35-E8E83E933C3D}"/>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3" name="Footer Placeholder 2">
            <a:extLst>
              <a:ext uri="{FF2B5EF4-FFF2-40B4-BE49-F238E27FC236}">
                <a16:creationId xmlns:a16="http://schemas.microsoft.com/office/drawing/2014/main" id="{FEAC98F5-B250-ED4A-91BD-09AD8B5873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A8F6BD-18FE-8C4F-8EA2-4C3E7CD14B46}"/>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6" name="Picture 5" descr="A picture containing bridge&#10;&#10;Description automatically generated">
            <a:extLst>
              <a:ext uri="{FF2B5EF4-FFF2-40B4-BE49-F238E27FC236}">
                <a16:creationId xmlns:a16="http://schemas.microsoft.com/office/drawing/2014/main" id="{64900343-25C4-C54B-AA80-335BBB58E9A0}"/>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8799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6CABF-DA2E-8F4A-9085-DF52DE946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3F14E1-7406-BC4B-BBA2-04091C8DA4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83F4F5-8F9B-284B-92F9-B9AF9ACC9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1B0394-5806-1940-AE26-19789C73EFFD}"/>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6" name="Footer Placeholder 5">
            <a:extLst>
              <a:ext uri="{FF2B5EF4-FFF2-40B4-BE49-F238E27FC236}">
                <a16:creationId xmlns:a16="http://schemas.microsoft.com/office/drawing/2014/main" id="{6A5699BF-6414-CF43-AE5D-C3AF510D82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E8BA4C-40D8-6548-9E2D-011CE4CDF87E}"/>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9" name="Picture 8" descr="A picture containing bridge&#10;&#10;Description automatically generated">
            <a:extLst>
              <a:ext uri="{FF2B5EF4-FFF2-40B4-BE49-F238E27FC236}">
                <a16:creationId xmlns:a16="http://schemas.microsoft.com/office/drawing/2014/main" id="{9A645E35-DF06-E247-999F-670810F15003}"/>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80844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B08D-DAD7-5447-A6E1-0F1DBE807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493AD0-A9C0-E949-BE13-B46B731E8E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8E075-C16E-9A40-91ED-E17E647EF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F63D43-9FC9-304A-BD39-B2B1C83E05E4}"/>
              </a:ext>
            </a:extLst>
          </p:cNvPr>
          <p:cNvSpPr>
            <a:spLocks noGrp="1"/>
          </p:cNvSpPr>
          <p:nvPr>
            <p:ph type="dt" sz="half" idx="10"/>
          </p:nvPr>
        </p:nvSpPr>
        <p:spPr/>
        <p:txBody>
          <a:bodyPr/>
          <a:lstStyle/>
          <a:p>
            <a:fld id="{BEE1440F-B68C-B149-82F3-D7CCD2E8A214}" type="datetimeFigureOut">
              <a:rPr lang="en-US" smtClean="0"/>
              <a:t>4/5/2021</a:t>
            </a:fld>
            <a:endParaRPr lang="en-US"/>
          </a:p>
        </p:txBody>
      </p:sp>
      <p:sp>
        <p:nvSpPr>
          <p:cNvPr id="6" name="Footer Placeholder 5">
            <a:extLst>
              <a:ext uri="{FF2B5EF4-FFF2-40B4-BE49-F238E27FC236}">
                <a16:creationId xmlns:a16="http://schemas.microsoft.com/office/drawing/2014/main" id="{21324B45-4E5F-0E46-8AF3-61AA0AC624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694D4D-B3CB-4E41-8EDC-48F709DE5260}"/>
              </a:ext>
            </a:extLst>
          </p:cNvPr>
          <p:cNvSpPr>
            <a:spLocks noGrp="1"/>
          </p:cNvSpPr>
          <p:nvPr>
            <p:ph type="sldNum" sz="quarter" idx="12"/>
          </p:nvPr>
        </p:nvSpPr>
        <p:spPr/>
        <p:txBody>
          <a:bodyPr/>
          <a:lstStyle/>
          <a:p>
            <a:fld id="{BB740369-ADDF-1D46-A862-50873F10EBB7}" type="slidenum">
              <a:rPr lang="en-US" smtClean="0"/>
              <a:t>‹#›</a:t>
            </a:fld>
            <a:endParaRPr lang="en-US"/>
          </a:p>
        </p:txBody>
      </p:sp>
      <p:pic>
        <p:nvPicPr>
          <p:cNvPr id="9" name="Picture 8" descr="A picture containing bridge&#10;&#10;Description automatically generated">
            <a:extLst>
              <a:ext uri="{FF2B5EF4-FFF2-40B4-BE49-F238E27FC236}">
                <a16:creationId xmlns:a16="http://schemas.microsoft.com/office/drawing/2014/main" id="{7498E104-CCBB-7F47-B806-88A092F32ACE}"/>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32572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3EEB39-0C17-F74C-8C88-1E2961587D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B4F619-3DF0-C34E-A3ED-4103DE800F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3C913-D46F-744C-948D-CF9C6CB54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1440F-B68C-B149-82F3-D7CCD2E8A214}" type="datetimeFigureOut">
              <a:rPr lang="en-US" smtClean="0"/>
              <a:t>4/5/2021</a:t>
            </a:fld>
            <a:endParaRPr lang="en-US"/>
          </a:p>
        </p:txBody>
      </p:sp>
      <p:sp>
        <p:nvSpPr>
          <p:cNvPr id="5" name="Footer Placeholder 4">
            <a:extLst>
              <a:ext uri="{FF2B5EF4-FFF2-40B4-BE49-F238E27FC236}">
                <a16:creationId xmlns:a16="http://schemas.microsoft.com/office/drawing/2014/main" id="{C17F4E13-B8CC-554A-BA01-7FBDC466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DC10A9-872D-5645-A041-CA479B3DD7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40369-ADDF-1D46-A862-50873F10EBB7}" type="slidenum">
              <a:rPr lang="en-US" smtClean="0"/>
              <a:t>‹#›</a:t>
            </a:fld>
            <a:endParaRPr lang="en-US"/>
          </a:p>
        </p:txBody>
      </p:sp>
    </p:spTree>
    <p:extLst>
      <p:ext uri="{BB962C8B-B14F-4D97-AF65-F5344CB8AC3E}">
        <p14:creationId xmlns:p14="http://schemas.microsoft.com/office/powerpoint/2010/main" val="1794113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entalhealthfirstaid.org/" TargetMode="External"/><Relationship Id="rId2" Type="http://schemas.openxmlformats.org/officeDocument/2006/relationships/hyperlink" Target="mailto:regina.dawson@education.ky.gov" TargetMode="External"/><Relationship Id="rId1" Type="http://schemas.openxmlformats.org/officeDocument/2006/relationships/slideLayout" Target="../slideLayouts/slideLayout5.xml"/><Relationship Id="rId4" Type="http://schemas.openxmlformats.org/officeDocument/2006/relationships/hyperlink" Target="mailto:deborah.sauber@education.k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entalhealthfirstaid.org/"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ourcesofstrength.org/"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traumaawareschools.org/traumainschools"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mindfulschools.org/home-quickstart"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rems.ed.gov/Docs/RSE_Marketing_Flyer_v2.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CD913-CDA4-5B4C-AF30-7F69A7581A73}"/>
              </a:ext>
            </a:extLst>
          </p:cNvPr>
          <p:cNvSpPr>
            <a:spLocks noGrp="1"/>
          </p:cNvSpPr>
          <p:nvPr>
            <p:ph type="ctrTitle"/>
          </p:nvPr>
        </p:nvSpPr>
        <p:spPr/>
        <p:txBody>
          <a:bodyPr/>
          <a:lstStyle/>
          <a:p>
            <a:r>
              <a:rPr lang="en-US" b="1" dirty="0"/>
              <a:t>Kentucky Department of Education</a:t>
            </a:r>
          </a:p>
        </p:txBody>
      </p:sp>
      <p:sp>
        <p:nvSpPr>
          <p:cNvPr id="3" name="Subtitle 2">
            <a:extLst>
              <a:ext uri="{FF2B5EF4-FFF2-40B4-BE49-F238E27FC236}">
                <a16:creationId xmlns:a16="http://schemas.microsoft.com/office/drawing/2014/main" id="{56865DC5-F690-A54A-8A3A-CC1255C8930E}"/>
              </a:ext>
            </a:extLst>
          </p:cNvPr>
          <p:cNvSpPr>
            <a:spLocks noGrp="1"/>
          </p:cNvSpPr>
          <p:nvPr>
            <p:ph type="subTitle" idx="1"/>
          </p:nvPr>
        </p:nvSpPr>
        <p:spPr/>
        <p:txBody>
          <a:bodyPr/>
          <a:lstStyle/>
          <a:p>
            <a:r>
              <a:rPr lang="en-US" sz="3600" dirty="0"/>
              <a:t>Trainings for School Mental Health and Supporting Positive Climate Change.</a:t>
            </a:r>
          </a:p>
          <a:p>
            <a:endParaRPr lang="en-US" dirty="0"/>
          </a:p>
        </p:txBody>
      </p:sp>
    </p:spTree>
    <p:extLst>
      <p:ext uri="{BB962C8B-B14F-4D97-AF65-F5344CB8AC3E}">
        <p14:creationId xmlns:p14="http://schemas.microsoft.com/office/powerpoint/2010/main" val="4024738615"/>
      </p:ext>
    </p:extLst>
  </p:cSld>
  <p:clrMapOvr>
    <a:masterClrMapping/>
  </p:clrMapOvr>
  <mc:AlternateContent xmlns:mc="http://schemas.openxmlformats.org/markup-compatibility/2006">
    <mc:Choice xmlns:p14="http://schemas.microsoft.com/office/powerpoint/2010/main" Requires="p14">
      <p:transition spd="slow" p14:dur="2000" advTm="3107"/>
    </mc:Choice>
    <mc:Fallback>
      <p:transition spd="slow" advTm="310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D32097-69CA-4E54-8B72-1967AD623C58}"/>
              </a:ext>
            </a:extLst>
          </p:cNvPr>
          <p:cNvSpPr>
            <a:spLocks noGrp="1"/>
          </p:cNvSpPr>
          <p:nvPr>
            <p:ph type="title"/>
          </p:nvPr>
        </p:nvSpPr>
        <p:spPr/>
        <p:txBody>
          <a:bodyPr/>
          <a:lstStyle/>
          <a:p>
            <a:r>
              <a:rPr lang="en-US" b="1" dirty="0"/>
              <a:t>Training Contact Information</a:t>
            </a:r>
          </a:p>
        </p:txBody>
      </p:sp>
      <p:sp>
        <p:nvSpPr>
          <p:cNvPr id="6" name="Content Placeholder 5">
            <a:extLst>
              <a:ext uri="{FF2B5EF4-FFF2-40B4-BE49-F238E27FC236}">
                <a16:creationId xmlns:a16="http://schemas.microsoft.com/office/drawing/2014/main" id="{4382D319-8EF1-4D62-9839-3C1F5C022179}"/>
              </a:ext>
            </a:extLst>
          </p:cNvPr>
          <p:cNvSpPr>
            <a:spLocks noGrp="1"/>
          </p:cNvSpPr>
          <p:nvPr>
            <p:ph sz="half" idx="2"/>
          </p:nvPr>
        </p:nvSpPr>
        <p:spPr>
          <a:xfrm>
            <a:off x="836612" y="1967747"/>
            <a:ext cx="5157787" cy="3684588"/>
          </a:xfrm>
        </p:spPr>
        <p:txBody>
          <a:bodyPr>
            <a:normAutofit/>
          </a:bodyPr>
          <a:lstStyle/>
          <a:p>
            <a:pPr marL="0" indent="0" algn="ctr">
              <a:buNone/>
            </a:pPr>
            <a:endParaRPr lang="en-US" sz="2400" dirty="0"/>
          </a:p>
          <a:p>
            <a:pPr marL="0" indent="0" algn="ctr">
              <a:buNone/>
            </a:pPr>
            <a:r>
              <a:rPr lang="en-US" sz="2400" dirty="0"/>
              <a:t>For more information and scheduling of any of these trainings, contact Regina Dawson at </a:t>
            </a:r>
            <a:r>
              <a:rPr lang="en-US" sz="2400" u="sng" dirty="0">
                <a:hlinkClick r:id="rId2"/>
              </a:rPr>
              <a:t>regina.dawson@education.ky.gov</a:t>
            </a:r>
            <a:r>
              <a:rPr lang="en-US" sz="2400" dirty="0"/>
              <a:t>, or 502-564-4772, extension 4037</a:t>
            </a:r>
          </a:p>
          <a:p>
            <a:pPr marL="0" indent="0">
              <a:buNone/>
            </a:pPr>
            <a:endParaRPr lang="en-US" dirty="0"/>
          </a:p>
        </p:txBody>
      </p:sp>
      <p:sp>
        <p:nvSpPr>
          <p:cNvPr id="8" name="Content Placeholder 7">
            <a:extLst>
              <a:ext uri="{FF2B5EF4-FFF2-40B4-BE49-F238E27FC236}">
                <a16:creationId xmlns:a16="http://schemas.microsoft.com/office/drawing/2014/main" id="{56EB98DD-2BA2-4C06-B56D-8AB11D1D3B5B}"/>
              </a:ext>
            </a:extLst>
          </p:cNvPr>
          <p:cNvSpPr>
            <a:spLocks noGrp="1"/>
          </p:cNvSpPr>
          <p:nvPr>
            <p:ph sz="quarter" idx="4"/>
          </p:nvPr>
        </p:nvSpPr>
        <p:spPr>
          <a:xfrm>
            <a:off x="6096000" y="1984146"/>
            <a:ext cx="5183188" cy="3684588"/>
          </a:xfrm>
        </p:spPr>
        <p:txBody>
          <a:bodyPr>
            <a:normAutofit/>
          </a:bodyPr>
          <a:lstStyle/>
          <a:p>
            <a:pPr marL="0" indent="0">
              <a:buNone/>
            </a:pPr>
            <a:endParaRPr lang="en-US" dirty="0"/>
          </a:p>
          <a:p>
            <a:pPr marL="45720" indent="0">
              <a:buNone/>
            </a:pPr>
            <a:r>
              <a:rPr lang="en-US" sz="2400" u="sng" dirty="0">
                <a:hlinkClick r:id="rId3"/>
              </a:rPr>
              <a:t>Youth Mental Health First Aid</a:t>
            </a:r>
            <a:r>
              <a:rPr lang="en-US" sz="2400" dirty="0"/>
              <a:t> (YHMFA): please contact </a:t>
            </a:r>
            <a:r>
              <a:rPr lang="en-US" sz="2400" u="sng" dirty="0">
                <a:hlinkClick r:id="rId4"/>
              </a:rPr>
              <a:t>Deborah Sauber</a:t>
            </a:r>
            <a:r>
              <a:rPr lang="en-US" sz="2400" u="sng" dirty="0"/>
              <a:t> </a:t>
            </a:r>
            <a:r>
              <a:rPr lang="en-US" sz="2400" dirty="0"/>
              <a:t>at 502-564-4772, extension 4043.  </a:t>
            </a:r>
            <a:endParaRPr lang="en-US" sz="2400" u="sng" dirty="0"/>
          </a:p>
          <a:p>
            <a:pPr marL="45720" indent="0">
              <a:buNone/>
            </a:pPr>
            <a:r>
              <a:rPr lang="en-US" sz="2400" u="sng" dirty="0">
                <a:solidFill>
                  <a:schemeClr val="accent1"/>
                </a:solidFill>
              </a:rPr>
              <a:t>Olweus Bullying Prevention </a:t>
            </a:r>
            <a:r>
              <a:rPr lang="en-US" sz="2400" u="sng" dirty="0"/>
              <a:t>:</a:t>
            </a:r>
            <a:r>
              <a:rPr lang="en-US" sz="2400" dirty="0"/>
              <a:t>For more information about Olweus, please contact </a:t>
            </a:r>
            <a:r>
              <a:rPr lang="en-US" sz="2400" u="sng" dirty="0">
                <a:hlinkClick r:id="rId4"/>
              </a:rPr>
              <a:t>Deborah Sauber</a:t>
            </a:r>
            <a:r>
              <a:rPr lang="en-US" sz="2400" dirty="0"/>
              <a:t> at 502-564-4772, extension 4043.  </a:t>
            </a:r>
          </a:p>
          <a:p>
            <a:pPr marL="0" indent="0">
              <a:buNone/>
            </a:pPr>
            <a:endParaRPr lang="en-US" dirty="0"/>
          </a:p>
        </p:txBody>
      </p:sp>
    </p:spTree>
    <p:extLst>
      <p:ext uri="{BB962C8B-B14F-4D97-AF65-F5344CB8AC3E}">
        <p14:creationId xmlns:p14="http://schemas.microsoft.com/office/powerpoint/2010/main" val="4074428865"/>
      </p:ext>
    </p:extLst>
  </p:cSld>
  <p:clrMapOvr>
    <a:masterClrMapping/>
  </p:clrMapOvr>
  <mc:AlternateContent xmlns:mc="http://schemas.openxmlformats.org/markup-compatibility/2006">
    <mc:Choice xmlns:p14="http://schemas.microsoft.com/office/powerpoint/2010/main" Requires="p14">
      <p:transition spd="slow" p14:dur="2000" advTm="9842"/>
    </mc:Choice>
    <mc:Fallback>
      <p:transition spd="slow" advTm="984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EE5F2-EDF9-C847-887B-C851CD4B60DD}"/>
              </a:ext>
            </a:extLst>
          </p:cNvPr>
          <p:cNvSpPr>
            <a:spLocks noGrp="1"/>
          </p:cNvSpPr>
          <p:nvPr>
            <p:ph type="title"/>
          </p:nvPr>
        </p:nvSpPr>
        <p:spPr>
          <a:xfrm>
            <a:off x="554610" y="1430353"/>
            <a:ext cx="10515600" cy="1325563"/>
          </a:xfrm>
        </p:spPr>
        <p:txBody>
          <a:bodyPr/>
          <a:lstStyle/>
          <a:p>
            <a:pPr algn="ctr"/>
            <a:r>
              <a:rPr lang="en-US" b="1" dirty="0"/>
              <a:t>KDE Training for School Mental Health and Supporting Positive Climate and Culture</a:t>
            </a:r>
          </a:p>
        </p:txBody>
      </p:sp>
      <p:sp>
        <p:nvSpPr>
          <p:cNvPr id="3" name="Content Placeholder 2">
            <a:extLst>
              <a:ext uri="{FF2B5EF4-FFF2-40B4-BE49-F238E27FC236}">
                <a16:creationId xmlns:a16="http://schemas.microsoft.com/office/drawing/2014/main" id="{F3964EC2-7B3C-314E-BE02-710E9AE60A53}"/>
              </a:ext>
            </a:extLst>
          </p:cNvPr>
          <p:cNvSpPr>
            <a:spLocks noGrp="1"/>
          </p:cNvSpPr>
          <p:nvPr>
            <p:ph idx="1"/>
          </p:nvPr>
        </p:nvSpPr>
        <p:spPr>
          <a:xfrm>
            <a:off x="1065229" y="2601798"/>
            <a:ext cx="9741816" cy="3617700"/>
          </a:xfrm>
        </p:spPr>
        <p:txBody>
          <a:bodyPr/>
          <a:lstStyle/>
          <a:p>
            <a:pPr marL="0" indent="0" algn="ctr">
              <a:buNone/>
            </a:pPr>
            <a:endParaRPr lang="en-US" sz="3600" dirty="0"/>
          </a:p>
          <a:p>
            <a:pPr marL="0" indent="0" algn="ctr">
              <a:buNone/>
            </a:pPr>
            <a:r>
              <a:rPr lang="en-US" sz="3600" dirty="0"/>
              <a:t>KDE’s Division of Student Success provides a variety of trainings that can support school mental health efforts and promote a positive school climate and culture.  </a:t>
            </a:r>
          </a:p>
          <a:p>
            <a:pPr marL="0" indent="0">
              <a:buNone/>
            </a:pPr>
            <a:endParaRPr lang="en-US" dirty="0"/>
          </a:p>
        </p:txBody>
      </p:sp>
    </p:spTree>
    <p:extLst>
      <p:ext uri="{BB962C8B-B14F-4D97-AF65-F5344CB8AC3E}">
        <p14:creationId xmlns:p14="http://schemas.microsoft.com/office/powerpoint/2010/main" val="236629675"/>
      </p:ext>
    </p:extLst>
  </p:cSld>
  <p:clrMapOvr>
    <a:masterClrMapping/>
  </p:clrMapOvr>
  <mc:AlternateContent xmlns:mc="http://schemas.openxmlformats.org/markup-compatibility/2006">
    <mc:Choice xmlns:p14="http://schemas.microsoft.com/office/powerpoint/2010/main" Requires="p14">
      <p:transition spd="slow" p14:dur="2000" advTm="7645"/>
    </mc:Choice>
    <mc:Fallback>
      <p:transition spd="slow" advTm="764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28F7F-0F8F-4829-959C-C535480ED9B5}"/>
              </a:ext>
            </a:extLst>
          </p:cNvPr>
          <p:cNvSpPr>
            <a:spLocks noGrp="1"/>
          </p:cNvSpPr>
          <p:nvPr>
            <p:ph type="title"/>
          </p:nvPr>
        </p:nvSpPr>
        <p:spPr>
          <a:xfrm>
            <a:off x="470555" y="1239451"/>
            <a:ext cx="8682872" cy="792620"/>
          </a:xfrm>
        </p:spPr>
        <p:txBody>
          <a:bodyPr/>
          <a:lstStyle/>
          <a:p>
            <a:pPr algn="ctr"/>
            <a:r>
              <a:rPr lang="en-US" b="1" u="sng" dirty="0">
                <a:hlinkClick r:id="rId2">
                  <a:extLst>
                    <a:ext uri="{A12FA001-AC4F-418D-AE19-62706E023703}">
                      <ahyp:hlinkClr xmlns:ahyp="http://schemas.microsoft.com/office/drawing/2018/hyperlinkcolor" val="tx"/>
                    </a:ext>
                  </a:extLst>
                </a:hlinkClick>
              </a:rPr>
              <a:t>Youth Mental Health First Aid</a:t>
            </a:r>
            <a:r>
              <a:rPr lang="en-US" b="1" u="sng" dirty="0"/>
              <a:t> </a:t>
            </a:r>
            <a:r>
              <a:rPr lang="en-US" b="1" dirty="0"/>
              <a:t>(YHMFA)</a:t>
            </a:r>
          </a:p>
        </p:txBody>
      </p:sp>
      <p:sp>
        <p:nvSpPr>
          <p:cNvPr id="3" name="Content Placeholder 2">
            <a:extLst>
              <a:ext uri="{FF2B5EF4-FFF2-40B4-BE49-F238E27FC236}">
                <a16:creationId xmlns:a16="http://schemas.microsoft.com/office/drawing/2014/main" id="{9CD1141F-86CB-4122-89CD-1E8661996360}"/>
              </a:ext>
            </a:extLst>
          </p:cNvPr>
          <p:cNvSpPr>
            <a:spLocks noGrp="1"/>
          </p:cNvSpPr>
          <p:nvPr>
            <p:ph idx="1"/>
          </p:nvPr>
        </p:nvSpPr>
        <p:spPr>
          <a:xfrm>
            <a:off x="838200" y="2347273"/>
            <a:ext cx="10515600" cy="3829689"/>
          </a:xfrm>
        </p:spPr>
        <p:txBody>
          <a:bodyPr/>
          <a:lstStyle/>
          <a:p>
            <a:pPr algn="ctr"/>
            <a:r>
              <a:rPr lang="en-US" dirty="0"/>
              <a:t>A free 6-hour course that teaches how to identify, understand and respond to signs of addiction and mental illness. It explains the unique risk factors and warning signs of mental health problems in adolescents ages 12-18 and emphasizes the importance of early intervention. </a:t>
            </a:r>
          </a:p>
          <a:p>
            <a:pPr marL="0" indent="0">
              <a:buNone/>
            </a:pPr>
            <a:endParaRPr lang="en-US" dirty="0"/>
          </a:p>
        </p:txBody>
      </p:sp>
      <p:pic>
        <p:nvPicPr>
          <p:cNvPr id="4" name="Content Placeholder 12">
            <a:extLst>
              <a:ext uri="{FF2B5EF4-FFF2-40B4-BE49-F238E27FC236}">
                <a16:creationId xmlns:a16="http://schemas.microsoft.com/office/drawing/2014/main" id="{28850F57-7474-4199-9CA1-D0089868848C}"/>
              </a:ex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360000"/>
                    </a14:imgEffect>
                  </a14:imgLayer>
                </a14:imgProps>
              </a:ext>
            </a:extLst>
          </a:blip>
          <a:stretch>
            <a:fillRect/>
          </a:stretch>
        </p:blipFill>
        <p:spPr>
          <a:xfrm>
            <a:off x="7704307" y="4061340"/>
            <a:ext cx="3126206" cy="2284535"/>
          </a:xfrm>
          <a:prstGeom prst="rect">
            <a:avLst/>
          </a:prstGeom>
        </p:spPr>
      </p:pic>
      <p:sp>
        <p:nvSpPr>
          <p:cNvPr id="6" name="Rectangle 5">
            <a:extLst>
              <a:ext uri="{FF2B5EF4-FFF2-40B4-BE49-F238E27FC236}">
                <a16:creationId xmlns:a16="http://schemas.microsoft.com/office/drawing/2014/main" id="{DC1E651D-B2A1-4829-8380-A3D2FD91CEDC}"/>
              </a:ext>
            </a:extLst>
          </p:cNvPr>
          <p:cNvSpPr/>
          <p:nvPr/>
        </p:nvSpPr>
        <p:spPr>
          <a:xfrm>
            <a:off x="721936" y="6176962"/>
            <a:ext cx="5006419" cy="646331"/>
          </a:xfrm>
          <a:prstGeom prst="rect">
            <a:avLst/>
          </a:prstGeom>
        </p:spPr>
        <p:txBody>
          <a:bodyPr wrap="square">
            <a:spAutoFit/>
          </a:bodyPr>
          <a:lstStyle/>
          <a:p>
            <a:pPr algn="ctr"/>
            <a:r>
              <a:rPr lang="en-US" dirty="0"/>
              <a:t>2021 National Council for Behavioral Health</a:t>
            </a:r>
            <a:r>
              <a:rPr lang="en-US" dirty="0">
                <a:solidFill>
                  <a:srgbClr val="FFFFFF"/>
                </a:solidFill>
                <a:latin typeface="Open Sans"/>
              </a:rPr>
              <a:t> Behavioral Health</a:t>
            </a:r>
            <a:endParaRPr lang="en-US" dirty="0"/>
          </a:p>
        </p:txBody>
      </p:sp>
    </p:spTree>
    <p:extLst>
      <p:ext uri="{BB962C8B-B14F-4D97-AF65-F5344CB8AC3E}">
        <p14:creationId xmlns:p14="http://schemas.microsoft.com/office/powerpoint/2010/main" val="2730181815"/>
      </p:ext>
    </p:extLst>
  </p:cSld>
  <p:clrMapOvr>
    <a:masterClrMapping/>
  </p:clrMapOvr>
  <mc:AlternateContent xmlns:mc="http://schemas.openxmlformats.org/markup-compatibility/2006">
    <mc:Choice xmlns:p14="http://schemas.microsoft.com/office/powerpoint/2010/main" Requires="p14">
      <p:transition spd="slow" p14:dur="2000" advTm="7400"/>
    </mc:Choice>
    <mc:Fallback>
      <p:transition spd="slow" advTm="74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8B96E-1AD8-4374-A245-F39A40B97559}"/>
              </a:ext>
            </a:extLst>
          </p:cNvPr>
          <p:cNvSpPr>
            <a:spLocks noGrp="1"/>
          </p:cNvSpPr>
          <p:nvPr>
            <p:ph type="title"/>
          </p:nvPr>
        </p:nvSpPr>
        <p:spPr>
          <a:xfrm>
            <a:off x="94268" y="952805"/>
            <a:ext cx="8502977" cy="733896"/>
          </a:xfrm>
        </p:spPr>
        <p:txBody>
          <a:bodyPr>
            <a:normAutofit fontScale="90000"/>
          </a:bodyPr>
          <a:lstStyle/>
          <a:p>
            <a:pPr algn="ctr"/>
            <a:r>
              <a:rPr lang="en-US" sz="3600" b="1" dirty="0"/>
              <a:t>Positive Behavior Interventions and Supports, and Interconnected Systems Framework (PBIS)</a:t>
            </a:r>
          </a:p>
        </p:txBody>
      </p:sp>
      <p:sp>
        <p:nvSpPr>
          <p:cNvPr id="3" name="Content Placeholder 2">
            <a:extLst>
              <a:ext uri="{FF2B5EF4-FFF2-40B4-BE49-F238E27FC236}">
                <a16:creationId xmlns:a16="http://schemas.microsoft.com/office/drawing/2014/main" id="{19E7222C-0E7D-4D15-84EC-262D30979267}"/>
              </a:ext>
            </a:extLst>
          </p:cNvPr>
          <p:cNvSpPr>
            <a:spLocks noGrp="1"/>
          </p:cNvSpPr>
          <p:nvPr>
            <p:ph sz="half" idx="1"/>
          </p:nvPr>
        </p:nvSpPr>
        <p:spPr>
          <a:xfrm>
            <a:off x="765314" y="2054225"/>
            <a:ext cx="4827104" cy="3839679"/>
          </a:xfrm>
        </p:spPr>
        <p:txBody>
          <a:bodyPr>
            <a:normAutofit/>
          </a:bodyPr>
          <a:lstStyle/>
          <a:p>
            <a:pPr marL="0" indent="0" algn="ctr">
              <a:buNone/>
            </a:pPr>
            <a:r>
              <a:rPr lang="en-US" sz="3200" dirty="0"/>
              <a:t>Includes a series of trainings designed to improve discipline and school climate, and to reduce the number of restraints, seclusions, and out of school suspensions</a:t>
            </a:r>
          </a:p>
        </p:txBody>
      </p:sp>
      <p:pic>
        <p:nvPicPr>
          <p:cNvPr id="5" name="Content Placeholder 4">
            <a:extLst>
              <a:ext uri="{FF2B5EF4-FFF2-40B4-BE49-F238E27FC236}">
                <a16:creationId xmlns:a16="http://schemas.microsoft.com/office/drawing/2014/main" id="{F3CABC94-A0E3-4785-8500-8A64323213F8}"/>
              </a:ext>
              <a:ext uri="{C183D7F6-B498-43B3-948B-1728B52AA6E4}">
                <adec:decorative xmlns:adec="http://schemas.microsoft.com/office/drawing/2017/decorative" val="1"/>
              </a:ext>
            </a:extLst>
          </p:cNvPr>
          <p:cNvPicPr>
            <a:picLocks noGrp="1" noChangeAspect="1"/>
          </p:cNvPicPr>
          <p:nvPr>
            <p:ph sz="half" idx="2"/>
          </p:nvPr>
        </p:nvPicPr>
        <p:blipFill>
          <a:blip r:embed="rId2">
            <a:extLst>
              <a:ext uri="{BEBA8EAE-BF5A-486C-A8C5-ECC9F3942E4B}">
                <a14:imgProps xmlns:a14="http://schemas.microsoft.com/office/drawing/2010/main">
                  <a14:imgLayer r:embed="rId3">
                    <a14:imgEffect>
                      <a14:colorTemperature colorTemp="5023"/>
                    </a14:imgEffect>
                  </a14:imgLayer>
                </a14:imgProps>
              </a:ext>
            </a:extLst>
          </a:blip>
          <a:stretch>
            <a:fillRect/>
          </a:stretch>
        </p:blipFill>
        <p:spPr>
          <a:xfrm>
            <a:off x="6507198" y="2170014"/>
            <a:ext cx="4008402" cy="962017"/>
          </a:xfrm>
          <a:prstGeom prst="rect">
            <a:avLst/>
          </a:prstGeom>
        </p:spPr>
      </p:pic>
      <p:pic>
        <p:nvPicPr>
          <p:cNvPr id="6" name="Picture 4">
            <a:extLst>
              <a:ext uri="{FF2B5EF4-FFF2-40B4-BE49-F238E27FC236}">
                <a16:creationId xmlns:a16="http://schemas.microsoft.com/office/drawing/2014/main" id="{9D4FC842-BE56-42F9-A7B1-832EAB8530E0}"/>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8343" y="3132607"/>
            <a:ext cx="3186112" cy="276129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6AC6F168-4618-4D63-9FBF-1C1FE5B1743E}"/>
              </a:ext>
            </a:extLst>
          </p:cNvPr>
          <p:cNvSpPr/>
          <p:nvPr/>
        </p:nvSpPr>
        <p:spPr>
          <a:xfrm>
            <a:off x="288650" y="6087757"/>
            <a:ext cx="3689462" cy="523220"/>
          </a:xfrm>
          <a:prstGeom prst="rect">
            <a:avLst/>
          </a:prstGeom>
        </p:spPr>
        <p:txBody>
          <a:bodyPr wrap="square">
            <a:spAutoFit/>
          </a:bodyPr>
          <a:lstStyle/>
          <a:p>
            <a:pPr algn="ctr"/>
            <a:r>
              <a:rPr lang="en-US" sz="1400" dirty="0">
                <a:latin typeface="Open Sans"/>
              </a:rPr>
              <a:t>© 2021 Positive Behavioral Interventions &amp; Supports (PBIS)</a:t>
            </a:r>
            <a:endParaRPr lang="en-US" sz="1400" dirty="0"/>
          </a:p>
        </p:txBody>
      </p:sp>
    </p:spTree>
    <p:extLst>
      <p:ext uri="{BB962C8B-B14F-4D97-AF65-F5344CB8AC3E}">
        <p14:creationId xmlns:p14="http://schemas.microsoft.com/office/powerpoint/2010/main" val="3997005330"/>
      </p:ext>
    </p:extLst>
  </p:cSld>
  <p:clrMapOvr>
    <a:masterClrMapping/>
  </p:clrMapOvr>
  <mc:AlternateContent xmlns:mc="http://schemas.openxmlformats.org/markup-compatibility/2006">
    <mc:Choice xmlns:p14="http://schemas.microsoft.com/office/powerpoint/2010/main" Requires="p14">
      <p:transition spd="slow" p14:dur="2000" advTm="8583"/>
    </mc:Choice>
    <mc:Fallback>
      <p:transition spd="slow" advTm="858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94672-857A-4B2B-8229-ECE91555D595}"/>
              </a:ext>
            </a:extLst>
          </p:cNvPr>
          <p:cNvSpPr>
            <a:spLocks noGrp="1"/>
          </p:cNvSpPr>
          <p:nvPr>
            <p:ph type="title"/>
          </p:nvPr>
        </p:nvSpPr>
        <p:spPr>
          <a:xfrm>
            <a:off x="838200" y="791852"/>
            <a:ext cx="8861981" cy="804568"/>
          </a:xfrm>
        </p:spPr>
        <p:txBody>
          <a:bodyPr/>
          <a:lstStyle/>
          <a:p>
            <a:pPr algn="ctr"/>
            <a:r>
              <a:rPr lang="en-US" b="1" u="sng" dirty="0">
                <a:hlinkClick r:id="rId2">
                  <a:extLst>
                    <a:ext uri="{A12FA001-AC4F-418D-AE19-62706E023703}">
                      <ahyp:hlinkClr xmlns:ahyp="http://schemas.microsoft.com/office/drawing/2018/hyperlinkcolor" val="tx"/>
                    </a:ext>
                  </a:extLst>
                </a:hlinkClick>
              </a:rPr>
              <a:t>Sources of Strength</a:t>
            </a:r>
            <a:r>
              <a:rPr lang="en-US" b="1" u="sng" dirty="0"/>
              <a:t> </a:t>
            </a:r>
          </a:p>
        </p:txBody>
      </p:sp>
      <p:sp>
        <p:nvSpPr>
          <p:cNvPr id="3" name="Content Placeholder 2">
            <a:extLst>
              <a:ext uri="{FF2B5EF4-FFF2-40B4-BE49-F238E27FC236}">
                <a16:creationId xmlns:a16="http://schemas.microsoft.com/office/drawing/2014/main" id="{BF9F5B12-C8EE-4814-97F5-CF3752CF6152}"/>
              </a:ext>
            </a:extLst>
          </p:cNvPr>
          <p:cNvSpPr>
            <a:spLocks noGrp="1"/>
          </p:cNvSpPr>
          <p:nvPr>
            <p:ph sz="half" idx="1"/>
          </p:nvPr>
        </p:nvSpPr>
        <p:spPr/>
        <p:txBody>
          <a:bodyPr/>
          <a:lstStyle/>
          <a:p>
            <a:pPr marL="0" indent="0" algn="ctr">
              <a:buNone/>
            </a:pPr>
            <a:r>
              <a:rPr lang="en-US" sz="3600" dirty="0"/>
              <a:t>Is designed to prevent suicide and violence by using peer leaders to enhance protective factors at the school population level.</a:t>
            </a:r>
          </a:p>
          <a:p>
            <a:endParaRPr lang="en-US" dirty="0"/>
          </a:p>
        </p:txBody>
      </p:sp>
      <p:pic>
        <p:nvPicPr>
          <p:cNvPr id="5" name="Content Placeholder 4">
            <a:extLst>
              <a:ext uri="{FF2B5EF4-FFF2-40B4-BE49-F238E27FC236}">
                <a16:creationId xmlns:a16="http://schemas.microsoft.com/office/drawing/2014/main" id="{124D8784-AD7B-4F2B-B08A-20BF33427C88}"/>
              </a:ext>
              <a:ext uri="{C183D7F6-B498-43B3-948B-1728B52AA6E4}">
                <adec:decorative xmlns:adec="http://schemas.microsoft.com/office/drawing/2017/decorative" val="1"/>
              </a:ext>
            </a:extLst>
          </p:cNvPr>
          <p:cNvPicPr>
            <a:picLocks noGrp="1" noChangeAspect="1"/>
          </p:cNvPicPr>
          <p:nvPr>
            <p:ph sz="half" idx="2"/>
          </p:nvPr>
        </p:nvPicPr>
        <p:blipFill>
          <a:blip r:embed="rId3"/>
          <a:stretch>
            <a:fillRect/>
          </a:stretch>
        </p:blipFill>
        <p:spPr>
          <a:xfrm>
            <a:off x="6781784" y="2029019"/>
            <a:ext cx="3013969" cy="3013969"/>
          </a:xfrm>
          <a:prstGeom prst="rect">
            <a:avLst/>
          </a:prstGeom>
        </p:spPr>
      </p:pic>
      <p:sp>
        <p:nvSpPr>
          <p:cNvPr id="6" name="Rectangle 5">
            <a:extLst>
              <a:ext uri="{FF2B5EF4-FFF2-40B4-BE49-F238E27FC236}">
                <a16:creationId xmlns:a16="http://schemas.microsoft.com/office/drawing/2014/main" id="{AFF4A26B-0435-4019-9786-7692CD128A8F}"/>
              </a:ext>
            </a:extLst>
          </p:cNvPr>
          <p:cNvSpPr/>
          <p:nvPr/>
        </p:nvSpPr>
        <p:spPr>
          <a:xfrm>
            <a:off x="396498" y="6318275"/>
            <a:ext cx="2235548" cy="369332"/>
          </a:xfrm>
          <a:prstGeom prst="rect">
            <a:avLst/>
          </a:prstGeom>
        </p:spPr>
        <p:txBody>
          <a:bodyPr wrap="none">
            <a:spAutoFit/>
          </a:bodyPr>
          <a:lstStyle/>
          <a:p>
            <a:r>
              <a:rPr lang="en-US" dirty="0"/>
              <a:t>sourcesofstrength.org</a:t>
            </a:r>
          </a:p>
        </p:txBody>
      </p:sp>
    </p:spTree>
    <p:extLst>
      <p:ext uri="{BB962C8B-B14F-4D97-AF65-F5344CB8AC3E}">
        <p14:creationId xmlns:p14="http://schemas.microsoft.com/office/powerpoint/2010/main" val="2676221014"/>
      </p:ext>
    </p:extLst>
  </p:cSld>
  <p:clrMapOvr>
    <a:masterClrMapping/>
  </p:clrMapOvr>
  <mc:AlternateContent xmlns:mc="http://schemas.openxmlformats.org/markup-compatibility/2006">
    <mc:Choice xmlns:p14="http://schemas.microsoft.com/office/powerpoint/2010/main" Requires="p14">
      <p:transition spd="slow" p14:dur="2000" advTm="8479"/>
    </mc:Choice>
    <mc:Fallback>
      <p:transition spd="slow" advTm="847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E0B01-F4A8-4BCE-B0BC-1E64ED96181C}"/>
              </a:ext>
            </a:extLst>
          </p:cNvPr>
          <p:cNvSpPr>
            <a:spLocks noGrp="1"/>
          </p:cNvSpPr>
          <p:nvPr>
            <p:ph type="title"/>
          </p:nvPr>
        </p:nvSpPr>
        <p:spPr>
          <a:xfrm>
            <a:off x="838200" y="999241"/>
            <a:ext cx="7768472" cy="691447"/>
          </a:xfrm>
        </p:spPr>
        <p:txBody>
          <a:bodyPr>
            <a:normAutofit fontScale="90000"/>
          </a:bodyPr>
          <a:lstStyle/>
          <a:p>
            <a:pPr algn="ctr"/>
            <a:r>
              <a:rPr lang="en-US" b="1" dirty="0"/>
              <a:t>Olweus Bullying Prevention</a:t>
            </a:r>
          </a:p>
        </p:txBody>
      </p:sp>
      <p:sp>
        <p:nvSpPr>
          <p:cNvPr id="3" name="Content Placeholder 2">
            <a:extLst>
              <a:ext uri="{FF2B5EF4-FFF2-40B4-BE49-F238E27FC236}">
                <a16:creationId xmlns:a16="http://schemas.microsoft.com/office/drawing/2014/main" id="{91F7687B-D449-470A-9E05-D6D85105B6F0}"/>
              </a:ext>
            </a:extLst>
          </p:cNvPr>
          <p:cNvSpPr>
            <a:spLocks noGrp="1"/>
          </p:cNvSpPr>
          <p:nvPr>
            <p:ph sz="half" idx="1"/>
          </p:nvPr>
        </p:nvSpPr>
        <p:spPr>
          <a:xfrm>
            <a:off x="980386" y="1718969"/>
            <a:ext cx="4813169" cy="3989944"/>
          </a:xfrm>
        </p:spPr>
        <p:txBody>
          <a:bodyPr>
            <a:normAutofit lnSpcReduction="10000"/>
          </a:bodyPr>
          <a:lstStyle/>
          <a:p>
            <a:pPr marL="0" indent="0" algn="ctr">
              <a:buNone/>
            </a:pPr>
            <a:endParaRPr lang="en-US" sz="4000" dirty="0"/>
          </a:p>
          <a:p>
            <a:pPr marL="0" indent="0" algn="ctr">
              <a:buNone/>
            </a:pPr>
            <a:r>
              <a:rPr lang="en-US" sz="4000" dirty="0"/>
              <a:t>Is a research and evidence-based program designed to reduce bullying and improve school climate. </a:t>
            </a:r>
          </a:p>
          <a:p>
            <a:endParaRPr lang="en-US" dirty="0"/>
          </a:p>
        </p:txBody>
      </p:sp>
      <p:pic>
        <p:nvPicPr>
          <p:cNvPr id="7" name="Content Placeholder 6">
            <a:extLst>
              <a:ext uri="{FF2B5EF4-FFF2-40B4-BE49-F238E27FC236}">
                <a16:creationId xmlns:a16="http://schemas.microsoft.com/office/drawing/2014/main" id="{390BFA94-6CE1-4C8E-9F1A-9B41A4FEFDE7}"/>
              </a:ext>
            </a:extLst>
          </p:cNvPr>
          <p:cNvPicPr>
            <a:picLocks noGrp="1" noChangeAspect="1"/>
          </p:cNvPicPr>
          <p:nvPr>
            <p:ph sz="half" idx="2"/>
          </p:nvPr>
        </p:nvPicPr>
        <p:blipFill>
          <a:blip r:embed="rId2"/>
          <a:stretch>
            <a:fillRect/>
          </a:stretch>
        </p:blipFill>
        <p:spPr>
          <a:xfrm>
            <a:off x="6398447" y="2070656"/>
            <a:ext cx="3917735" cy="2861267"/>
          </a:xfrm>
          <a:prstGeom prst="rect">
            <a:avLst/>
          </a:prstGeom>
        </p:spPr>
      </p:pic>
      <p:sp>
        <p:nvSpPr>
          <p:cNvPr id="8" name="Rectangle 7">
            <a:extLst>
              <a:ext uri="{FF2B5EF4-FFF2-40B4-BE49-F238E27FC236}">
                <a16:creationId xmlns:a16="http://schemas.microsoft.com/office/drawing/2014/main" id="{E4859464-05ED-4733-ABB4-B91CB94A64F7}"/>
              </a:ext>
            </a:extLst>
          </p:cNvPr>
          <p:cNvSpPr/>
          <p:nvPr/>
        </p:nvSpPr>
        <p:spPr>
          <a:xfrm>
            <a:off x="113316" y="6366912"/>
            <a:ext cx="4708533" cy="369332"/>
          </a:xfrm>
          <a:prstGeom prst="rect">
            <a:avLst/>
          </a:prstGeom>
        </p:spPr>
        <p:txBody>
          <a:bodyPr wrap="none">
            <a:spAutoFit/>
          </a:bodyPr>
          <a:lstStyle/>
          <a:p>
            <a:r>
              <a:rPr lang="en-US" dirty="0">
                <a:solidFill>
                  <a:srgbClr val="E09402"/>
                </a:solidFill>
                <a:latin typeface="Arvo"/>
              </a:rPr>
              <a:t> </a:t>
            </a:r>
            <a:r>
              <a:rPr lang="en-US" dirty="0">
                <a:latin typeface="Arvo"/>
              </a:rPr>
              <a:t>2003-2021 Olweus Bullying Prevention Program</a:t>
            </a:r>
            <a:endParaRPr lang="en-US" dirty="0"/>
          </a:p>
        </p:txBody>
      </p:sp>
    </p:spTree>
    <p:extLst>
      <p:ext uri="{BB962C8B-B14F-4D97-AF65-F5344CB8AC3E}">
        <p14:creationId xmlns:p14="http://schemas.microsoft.com/office/powerpoint/2010/main" val="4093486858"/>
      </p:ext>
    </p:extLst>
  </p:cSld>
  <p:clrMapOvr>
    <a:masterClrMapping/>
  </p:clrMapOvr>
  <mc:AlternateContent xmlns:mc="http://schemas.openxmlformats.org/markup-compatibility/2006">
    <mc:Choice xmlns:p14="http://schemas.microsoft.com/office/powerpoint/2010/main" Requires="p14">
      <p:transition spd="slow" p14:dur="2000" advTm="9015"/>
    </mc:Choice>
    <mc:Fallback>
      <p:transition spd="slow" advTm="901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788F8-4382-4890-8610-C5D4D44113D0}"/>
              </a:ext>
            </a:extLst>
          </p:cNvPr>
          <p:cNvSpPr>
            <a:spLocks noGrp="1"/>
          </p:cNvSpPr>
          <p:nvPr>
            <p:ph type="title"/>
          </p:nvPr>
        </p:nvSpPr>
        <p:spPr>
          <a:xfrm>
            <a:off x="1046962" y="952706"/>
            <a:ext cx="9148728" cy="963241"/>
          </a:xfrm>
        </p:spPr>
        <p:txBody>
          <a:bodyPr>
            <a:noAutofit/>
          </a:bodyPr>
          <a:lstStyle/>
          <a:p>
            <a:pPr algn="ctr"/>
            <a:r>
              <a:rPr lang="en-US" sz="3600" b="1" dirty="0">
                <a:hlinkClick r:id="rId2">
                  <a:extLst>
                    <a:ext uri="{A12FA001-AC4F-418D-AE19-62706E023703}">
                      <ahyp:hlinkClr xmlns:ahyp="http://schemas.microsoft.com/office/drawing/2018/hyperlinkcolor" val="tx"/>
                    </a:ext>
                  </a:extLst>
                </a:hlinkClick>
              </a:rPr>
              <a:t>Trauma-Informed Practices for Educators</a:t>
            </a:r>
            <a:r>
              <a:rPr lang="en-US" sz="3600" b="1" dirty="0"/>
              <a:t> </a:t>
            </a:r>
          </a:p>
        </p:txBody>
      </p:sp>
      <p:sp>
        <p:nvSpPr>
          <p:cNvPr id="3" name="Content Placeholder 2">
            <a:extLst>
              <a:ext uri="{FF2B5EF4-FFF2-40B4-BE49-F238E27FC236}">
                <a16:creationId xmlns:a16="http://schemas.microsoft.com/office/drawing/2014/main" id="{379AAC07-88BA-42D6-9AE3-A32183825879}"/>
              </a:ext>
            </a:extLst>
          </p:cNvPr>
          <p:cNvSpPr>
            <a:spLocks noGrp="1"/>
          </p:cNvSpPr>
          <p:nvPr>
            <p:ph type="body" idx="1"/>
          </p:nvPr>
        </p:nvSpPr>
        <p:spPr>
          <a:xfrm>
            <a:off x="685935" y="2274279"/>
            <a:ext cx="10515600" cy="2844475"/>
          </a:xfrm>
        </p:spPr>
        <p:txBody>
          <a:bodyPr>
            <a:normAutofit lnSpcReduction="10000"/>
          </a:bodyPr>
          <a:lstStyle/>
          <a:p>
            <a:pPr algn="ctr"/>
            <a:r>
              <a:rPr lang="en-US" sz="3200" dirty="0">
                <a:solidFill>
                  <a:schemeClr val="tx1"/>
                </a:solidFill>
              </a:rPr>
              <a:t>Is a strengths-based framework grounded in an understanding of and responsiveness to the impact of trauma. It emphasizes physical, psychological, and emotional safety for everyone and creates opportunities for survivors to rebuild a sense of control and empowerment. The Division of Student Success currently works with the Center for Trauma and Children to promote this work. </a:t>
            </a:r>
          </a:p>
        </p:txBody>
      </p:sp>
    </p:spTree>
    <p:extLst>
      <p:ext uri="{BB962C8B-B14F-4D97-AF65-F5344CB8AC3E}">
        <p14:creationId xmlns:p14="http://schemas.microsoft.com/office/powerpoint/2010/main" val="2440800096"/>
      </p:ext>
    </p:extLst>
  </p:cSld>
  <p:clrMapOvr>
    <a:masterClrMapping/>
  </p:clrMapOvr>
  <mc:AlternateContent xmlns:mc="http://schemas.openxmlformats.org/markup-compatibility/2006">
    <mc:Choice xmlns:p14="http://schemas.microsoft.com/office/powerpoint/2010/main" Requires="p14">
      <p:transition spd="slow" p14:dur="2000" advTm="10461"/>
    </mc:Choice>
    <mc:Fallback>
      <p:transition spd="slow" advTm="1046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E7CA-52C3-4945-BC7F-9556259ADAA5}"/>
              </a:ext>
            </a:extLst>
          </p:cNvPr>
          <p:cNvSpPr>
            <a:spLocks noGrp="1"/>
          </p:cNvSpPr>
          <p:nvPr>
            <p:ph type="title"/>
          </p:nvPr>
        </p:nvSpPr>
        <p:spPr>
          <a:xfrm>
            <a:off x="1150069" y="784847"/>
            <a:ext cx="8170617" cy="1133475"/>
          </a:xfrm>
        </p:spPr>
        <p:txBody>
          <a:bodyPr/>
          <a:lstStyle/>
          <a:p>
            <a:pPr algn="ctr"/>
            <a:r>
              <a:rPr lang="en-US" b="1" u="sng" dirty="0">
                <a:hlinkClick r:id="rId2">
                  <a:extLst>
                    <a:ext uri="{A12FA001-AC4F-418D-AE19-62706E023703}">
                      <ahyp:hlinkClr xmlns:ahyp="http://schemas.microsoft.com/office/drawing/2018/hyperlinkcolor" val="tx"/>
                    </a:ext>
                  </a:extLst>
                </a:hlinkClick>
              </a:rPr>
              <a:t>Mindfulness</a:t>
            </a:r>
            <a:r>
              <a:rPr lang="en-US" b="1" dirty="0"/>
              <a:t> </a:t>
            </a:r>
          </a:p>
        </p:txBody>
      </p:sp>
      <p:sp>
        <p:nvSpPr>
          <p:cNvPr id="3" name="Text Placeholder 2">
            <a:extLst>
              <a:ext uri="{FF2B5EF4-FFF2-40B4-BE49-F238E27FC236}">
                <a16:creationId xmlns:a16="http://schemas.microsoft.com/office/drawing/2014/main" id="{8A27D0EA-7347-465D-AFEC-CA71AA70BEC8}"/>
              </a:ext>
            </a:extLst>
          </p:cNvPr>
          <p:cNvSpPr>
            <a:spLocks noGrp="1"/>
          </p:cNvSpPr>
          <p:nvPr>
            <p:ph type="body" idx="1"/>
          </p:nvPr>
        </p:nvSpPr>
        <p:spPr>
          <a:xfrm>
            <a:off x="747009" y="2374164"/>
            <a:ext cx="10515600" cy="3149943"/>
          </a:xfrm>
        </p:spPr>
        <p:txBody>
          <a:bodyPr/>
          <a:lstStyle/>
          <a:p>
            <a:pPr algn="ctr"/>
            <a:r>
              <a:rPr lang="en-US" b="1">
                <a:solidFill>
                  <a:schemeClr val="tx1"/>
                </a:solidFill>
              </a:rPr>
              <a:t>To improve mental, emotional, and physical well-being. When applied in the classroom, simple practices can help students experience more inner space and meaning in their lives, and connect on deeper levels to themselves, each other, and educational staff. </a:t>
            </a:r>
          </a:p>
          <a:p>
            <a:endParaRPr lang="en-US" dirty="0"/>
          </a:p>
        </p:txBody>
      </p:sp>
      <p:pic>
        <p:nvPicPr>
          <p:cNvPr id="4" name="Content Placeholder 3">
            <a:extLst>
              <a:ext uri="{FF2B5EF4-FFF2-40B4-BE49-F238E27FC236}">
                <a16:creationId xmlns:a16="http://schemas.microsoft.com/office/drawing/2014/main" id="{203463AC-C5A1-4E6D-BBD1-93C3146F8ED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008228" y="3628417"/>
            <a:ext cx="2624916" cy="924128"/>
          </a:xfrm>
          <a:prstGeom prst="rect">
            <a:avLst/>
          </a:prstGeom>
        </p:spPr>
      </p:pic>
      <p:sp>
        <p:nvSpPr>
          <p:cNvPr id="5" name="Rectangle 4">
            <a:extLst>
              <a:ext uri="{FF2B5EF4-FFF2-40B4-BE49-F238E27FC236}">
                <a16:creationId xmlns:a16="http://schemas.microsoft.com/office/drawing/2014/main" id="{D335BD35-AF99-4A02-8B3F-6E07F3B013DB}"/>
              </a:ext>
            </a:extLst>
          </p:cNvPr>
          <p:cNvSpPr/>
          <p:nvPr/>
        </p:nvSpPr>
        <p:spPr>
          <a:xfrm>
            <a:off x="266797" y="6221692"/>
            <a:ext cx="2787488" cy="307777"/>
          </a:xfrm>
          <a:prstGeom prst="rect">
            <a:avLst/>
          </a:prstGeom>
        </p:spPr>
        <p:txBody>
          <a:bodyPr wrap="square">
            <a:spAutoFit/>
          </a:bodyPr>
          <a:lstStyle/>
          <a:p>
            <a:pPr algn="ctr"/>
            <a:r>
              <a:rPr lang="en-US" sz="1400" dirty="0">
                <a:latin typeface="canada-type-gibson"/>
              </a:rPr>
              <a:t>2010-2019 Mindful Schools</a:t>
            </a:r>
            <a:endParaRPr lang="en-US" sz="1400" dirty="0"/>
          </a:p>
        </p:txBody>
      </p:sp>
    </p:spTree>
    <p:extLst>
      <p:ext uri="{BB962C8B-B14F-4D97-AF65-F5344CB8AC3E}">
        <p14:creationId xmlns:p14="http://schemas.microsoft.com/office/powerpoint/2010/main" val="1764242974"/>
      </p:ext>
    </p:extLst>
  </p:cSld>
  <p:clrMapOvr>
    <a:masterClrMapping/>
  </p:clrMapOvr>
  <mc:AlternateContent xmlns:mc="http://schemas.openxmlformats.org/markup-compatibility/2006">
    <mc:Choice xmlns:p14="http://schemas.microsoft.com/office/powerpoint/2010/main" Requires="p14">
      <p:transition spd="slow" p14:dur="2000" advTm="8272"/>
    </mc:Choice>
    <mc:Fallback>
      <p:transition spd="slow" advTm="827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756F1-F00C-4DEE-BC44-367FDE20FACD}"/>
              </a:ext>
            </a:extLst>
          </p:cNvPr>
          <p:cNvSpPr>
            <a:spLocks noGrp="1"/>
          </p:cNvSpPr>
          <p:nvPr>
            <p:ph type="title"/>
          </p:nvPr>
        </p:nvSpPr>
        <p:spPr>
          <a:xfrm>
            <a:off x="256814" y="1102936"/>
            <a:ext cx="8877759" cy="1165601"/>
          </a:xfrm>
        </p:spPr>
        <p:txBody>
          <a:bodyPr>
            <a:normAutofit/>
          </a:bodyPr>
          <a:lstStyle/>
          <a:p>
            <a:pPr algn="ctr"/>
            <a:r>
              <a:rPr lang="en-US" sz="3600" b="1" dirty="0">
                <a:hlinkClick r:id="rId2">
                  <a:extLst>
                    <a:ext uri="{A12FA001-AC4F-418D-AE19-62706E023703}">
                      <ahyp:hlinkClr xmlns:ahyp="http://schemas.microsoft.com/office/drawing/2018/hyperlinkcolor" val="tx"/>
                    </a:ext>
                  </a:extLst>
                </a:hlinkClick>
              </a:rPr>
              <a:t>Resilience Strategies for Educators: Techniques for Self-Care and Peer Support</a:t>
            </a:r>
            <a:endParaRPr lang="en-US" sz="3600" b="1" dirty="0"/>
          </a:p>
        </p:txBody>
      </p:sp>
      <p:sp>
        <p:nvSpPr>
          <p:cNvPr id="3" name="Text Placeholder 2">
            <a:extLst>
              <a:ext uri="{FF2B5EF4-FFF2-40B4-BE49-F238E27FC236}">
                <a16:creationId xmlns:a16="http://schemas.microsoft.com/office/drawing/2014/main" id="{0F34C39A-534B-466D-882B-5B1D8D2FD8D6}"/>
              </a:ext>
            </a:extLst>
          </p:cNvPr>
          <p:cNvSpPr>
            <a:spLocks noGrp="1"/>
          </p:cNvSpPr>
          <p:nvPr>
            <p:ph type="body" idx="1"/>
          </p:nvPr>
        </p:nvSpPr>
        <p:spPr>
          <a:xfrm>
            <a:off x="831850" y="2498103"/>
            <a:ext cx="10515600" cy="3591547"/>
          </a:xfrm>
        </p:spPr>
        <p:txBody>
          <a:bodyPr/>
          <a:lstStyle/>
          <a:p>
            <a:pPr algn="ctr"/>
            <a:r>
              <a:rPr lang="en-US" dirty="0">
                <a:solidFill>
                  <a:schemeClr val="tx1"/>
                </a:solidFill>
              </a:rPr>
              <a:t>Is a training developed by the Readiness and Emergency Management for Schools (REMS) TA Center in partnership with the U.S. Department of Education’s (ED) Office of Safe and Healthy Students to assist educators to better understand resilience strategies that can be used to increase their ability to work more effectively with students impacted by stress, loss, and trauma brought on by community or family violence, natural and man-made disasters, and economic hardship.  </a:t>
            </a:r>
          </a:p>
          <a:p>
            <a:pPr algn="ctr"/>
            <a:endParaRPr lang="en-US" dirty="0"/>
          </a:p>
        </p:txBody>
      </p:sp>
      <p:pic>
        <p:nvPicPr>
          <p:cNvPr id="4" name="Picture 3">
            <a:extLst>
              <a:ext uri="{FF2B5EF4-FFF2-40B4-BE49-F238E27FC236}">
                <a16:creationId xmlns:a16="http://schemas.microsoft.com/office/drawing/2014/main" id="{9F9C6AE5-5965-4FEC-B8C4-E645D9AA2A4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553560" y="4594807"/>
            <a:ext cx="2667000" cy="1247357"/>
          </a:xfrm>
          <a:prstGeom prst="rect">
            <a:avLst/>
          </a:prstGeom>
        </p:spPr>
      </p:pic>
      <p:sp>
        <p:nvSpPr>
          <p:cNvPr id="5" name="Rectangle 4">
            <a:extLst>
              <a:ext uri="{FF2B5EF4-FFF2-40B4-BE49-F238E27FC236}">
                <a16:creationId xmlns:a16="http://schemas.microsoft.com/office/drawing/2014/main" id="{A0D00D51-D991-490C-9889-5F7DB085FC8D}"/>
              </a:ext>
            </a:extLst>
          </p:cNvPr>
          <p:cNvSpPr/>
          <p:nvPr/>
        </p:nvSpPr>
        <p:spPr>
          <a:xfrm>
            <a:off x="436263" y="6319216"/>
            <a:ext cx="1338893" cy="369332"/>
          </a:xfrm>
          <a:prstGeom prst="rect">
            <a:avLst/>
          </a:prstGeom>
        </p:spPr>
        <p:txBody>
          <a:bodyPr wrap="none">
            <a:spAutoFit/>
          </a:bodyPr>
          <a:lstStyle/>
          <a:p>
            <a:r>
              <a:rPr lang="en-US" dirty="0"/>
              <a:t>rems.ed.gov</a:t>
            </a:r>
          </a:p>
        </p:txBody>
      </p:sp>
    </p:spTree>
    <p:extLst>
      <p:ext uri="{BB962C8B-B14F-4D97-AF65-F5344CB8AC3E}">
        <p14:creationId xmlns:p14="http://schemas.microsoft.com/office/powerpoint/2010/main" val="4026438331"/>
      </p:ext>
    </p:extLst>
  </p:cSld>
  <p:clrMapOvr>
    <a:masterClrMapping/>
  </p:clrMapOvr>
  <mc:AlternateContent xmlns:mc="http://schemas.openxmlformats.org/markup-compatibility/2006">
    <mc:Choice xmlns:p14="http://schemas.microsoft.com/office/powerpoint/2010/main" Requires="p14">
      <p:transition spd="slow" p14:dur="2000" advTm="11318"/>
    </mc:Choice>
    <mc:Fallback>
      <p:transition spd="slow" advTm="11318"/>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mplateUrl xmlns="http://schemas.microsoft.com/sharepoint/v3" xsi:nil="true"/>
    <ShowRepairView xmlns="http://schemas.microsoft.com/sharepoint/v3" xsi:nil="true"/>
    <ShowCombineView xmlns="http://schemas.microsoft.com/sharepoint/v3" xsi:nil="true"/>
    <xd_ProgID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Form" ma:contentTypeID="0x01010100E56889B119D00C4A9028DBE07B4AD816" ma:contentTypeVersion="5" ma:contentTypeDescription="Fill out this form." ma:contentTypeScope="" ma:versionID="908ad505a959b1983694c29a55fab57f">
  <xsd:schema xmlns:xsd="http://www.w3.org/2001/XMLSchema" xmlns:xs="http://www.w3.org/2001/XMLSchema" xmlns:p="http://schemas.microsoft.com/office/2006/metadata/properties" xmlns:ns1="http://schemas.microsoft.com/sharepoint/v3" xmlns:ns2="cf3aa28c-8d44-408c-a5ca-996a87f6cd59" xmlns:ns3="fda1fd82-63c9-4dcd-a1e2-7654a27dcd0b" targetNamespace="http://schemas.microsoft.com/office/2006/metadata/properties" ma:root="true" ma:fieldsID="0ddc16caa9521a62dac6fd1f9698cb5f" ns1:_="" ns2:_="" ns3:_="">
    <xsd:import namespace="http://schemas.microsoft.com/sharepoint/v3"/>
    <xsd:import namespace="cf3aa28c-8d44-408c-a5ca-996a87f6cd59"/>
    <xsd:import namespace="fda1fd82-63c9-4dcd-a1e2-7654a27dcd0b"/>
    <xsd:element name="properties">
      <xsd:complexType>
        <xsd:sequence>
          <xsd:element name="documentManagement">
            <xsd:complexType>
              <xsd:all>
                <xsd:element ref="ns1:ShowCombineView" minOccurs="0"/>
                <xsd:element ref="ns1:ShowRepairView" minOccurs="0"/>
                <xsd:element ref="ns1:TemplateUrl" minOccurs="0"/>
                <xsd:element ref="ns1:xd_ProgID" minOccurs="0"/>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ShowCombineView" ma:index="8" nillable="true" ma:displayName="Show Combine View" ma:hidden="true" ma:internalName="ShowCombineView">
      <xsd:simpleType>
        <xsd:restriction base="dms:Text"/>
      </xsd:simpleType>
    </xsd:element>
    <xsd:element name="ShowRepairView" ma:index="10" nillable="true" ma:displayName="Show Repair View" ma:hidden="true" ma:internalName="ShowRepairView">
      <xsd:simpleType>
        <xsd:restriction base="dms:Text"/>
      </xsd:simpleType>
    </xsd:element>
    <xsd:element name="TemplateUrl" ma:index="11" nillable="true" ma:displayName="Template Link" ma:hidden="true" ma:internalName="TemplateUrl">
      <xsd:simpleType>
        <xsd:restriction base="dms:Text"/>
      </xsd:simpleType>
    </xsd:element>
    <xsd:element name="xd_ProgID" ma:index="12" nillable="true" ma:displayName="HTML File Link" ma:hidden="true" ma:internalName="xd_ProgI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3aa28c-8d44-408c-a5ca-996a87f6cd59"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da1fd82-63c9-4dcd-a1e2-7654a27dcd0b"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ED2FBE-08C1-4F3A-B4A0-724BA3E93BAC}">
  <ds:schemaRefs>
    <ds:schemaRef ds:uri="http://schemas.microsoft.com/sharepoint/v3/contenttype/forms"/>
  </ds:schemaRefs>
</ds:datastoreItem>
</file>

<file path=customXml/itemProps2.xml><?xml version="1.0" encoding="utf-8"?>
<ds:datastoreItem xmlns:ds="http://schemas.openxmlformats.org/officeDocument/2006/customXml" ds:itemID="{7AE2D94F-BDDA-483B-8DCA-0F02EFBD8638}">
  <ds:schemaRefs>
    <ds:schemaRef ds:uri="fda1fd82-63c9-4dcd-a1e2-7654a27dcd0b"/>
    <ds:schemaRef ds:uri="http://schemas.openxmlformats.org/package/2006/metadata/core-properties"/>
    <ds:schemaRef ds:uri="http://schemas.microsoft.com/office/2006/documentManagement/types"/>
    <ds:schemaRef ds:uri="http://schemas.microsoft.com/sharepoint/v3"/>
    <ds:schemaRef ds:uri="http://schemas.microsoft.com/office/2006/metadata/properties"/>
    <ds:schemaRef ds:uri="http://purl.org/dc/dcmitype/"/>
    <ds:schemaRef ds:uri="http://www.w3.org/XML/1998/namespace"/>
    <ds:schemaRef ds:uri="http://purl.org/dc/elements/1.1/"/>
    <ds:schemaRef ds:uri="http://schemas.microsoft.com/office/infopath/2007/PartnerControls"/>
    <ds:schemaRef ds:uri="cf3aa28c-8d44-408c-a5ca-996a87f6cd59"/>
    <ds:schemaRef ds:uri="http://purl.org/dc/terms/"/>
  </ds:schemaRefs>
</ds:datastoreItem>
</file>

<file path=customXml/itemProps3.xml><?xml version="1.0" encoding="utf-8"?>
<ds:datastoreItem xmlns:ds="http://schemas.openxmlformats.org/officeDocument/2006/customXml" ds:itemID="{F2CFE7B2-C07A-43CE-9FE4-32D2A6DBD0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f3aa28c-8d44-408c-a5ca-996a87f6cd59"/>
    <ds:schemaRef ds:uri="fda1fd82-63c9-4dcd-a1e2-7654a27dcd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119</TotalTime>
  <Words>436</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Arvo</vt:lpstr>
      <vt:lpstr>Calibri</vt:lpstr>
      <vt:lpstr>Calibri Light</vt:lpstr>
      <vt:lpstr>canada-type-gibson</vt:lpstr>
      <vt:lpstr>Open Sans</vt:lpstr>
      <vt:lpstr>Office Theme</vt:lpstr>
      <vt:lpstr>Kentucky Department of Education</vt:lpstr>
      <vt:lpstr>KDE Training for School Mental Health and Supporting Positive Climate and Culture</vt:lpstr>
      <vt:lpstr>Youth Mental Health First Aid (YHMFA)</vt:lpstr>
      <vt:lpstr>Positive Behavior Interventions and Supports, and Interconnected Systems Framework (PBIS)</vt:lpstr>
      <vt:lpstr>Sources of Strength </vt:lpstr>
      <vt:lpstr>Olweus Bullying Prevention</vt:lpstr>
      <vt:lpstr>Trauma-Informed Practices for Educators </vt:lpstr>
      <vt:lpstr>Mindfulness </vt:lpstr>
      <vt:lpstr>Resilience Strategies for Educators: Techniques for Self-Care and Peer Support</vt:lpstr>
      <vt:lpstr>Training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 Danielle - Division of Communications</dc:creator>
  <cp:lastModifiedBy>Dawson, Regina - Division of Student Success</cp:lastModifiedBy>
  <cp:revision>13</cp:revision>
  <dcterms:created xsi:type="dcterms:W3CDTF">2020-04-01T15:44:40Z</dcterms:created>
  <dcterms:modified xsi:type="dcterms:W3CDTF">2021-04-05T21:05:07Z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0x01010100E56889B119D00C4A9028DBE07B4AD816</vt:lpwstr>
  </property>
</Properties>
</file>